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97" r:id="rId4"/>
    <p:sldMasterId id="2147483695" r:id="rId5"/>
    <p:sldMasterId id="2147483684" r:id="rId6"/>
  </p:sldMasterIdLst>
  <p:notesMasterIdLst>
    <p:notesMasterId r:id="rId19"/>
  </p:notesMasterIdLst>
  <p:handoutMasterIdLst>
    <p:handoutMasterId r:id="rId20"/>
  </p:handoutMasterIdLst>
  <p:sldIdLst>
    <p:sldId id="261" r:id="rId7"/>
    <p:sldId id="298" r:id="rId8"/>
    <p:sldId id="299" r:id="rId9"/>
    <p:sldId id="302" r:id="rId10"/>
    <p:sldId id="292" r:id="rId11"/>
    <p:sldId id="293" r:id="rId12"/>
    <p:sldId id="300" r:id="rId13"/>
    <p:sldId id="295" r:id="rId14"/>
    <p:sldId id="303" r:id="rId15"/>
    <p:sldId id="294" r:id="rId16"/>
    <p:sldId id="296" r:id="rId17"/>
    <p:sldId id="29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6297"/>
    <a:srgbClr val="FFFFFF"/>
    <a:srgbClr val="000000"/>
    <a:srgbClr val="3B2B46"/>
    <a:srgbClr val="346296"/>
    <a:srgbClr val="E646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7" autoAdjust="0"/>
    <p:restoredTop sz="83585" autoAdjust="0"/>
  </p:normalViewPr>
  <p:slideViewPr>
    <p:cSldViewPr snapToGrid="0">
      <p:cViewPr varScale="1">
        <p:scale>
          <a:sx n="81" d="100"/>
          <a:sy n="81" d="100"/>
        </p:scale>
        <p:origin x="727" y="24"/>
      </p:cViewPr>
      <p:guideLst/>
    </p:cSldViewPr>
  </p:slideViewPr>
  <p:outlineViewPr>
    <p:cViewPr>
      <p:scale>
        <a:sx n="33" d="100"/>
        <a:sy n="33" d="100"/>
      </p:scale>
      <p:origin x="0" y="-1542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-1158"/>
    </p:cViewPr>
  </p:sorterViewPr>
  <p:notesViewPr>
    <p:cSldViewPr snapToGrid="0">
      <p:cViewPr>
        <p:scale>
          <a:sx n="75" d="100"/>
          <a:sy n="75" d="100"/>
        </p:scale>
        <p:origin x="4092" y="8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BDC4E67-8CB2-26CB-9842-22F9A691D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31EB5F-53B0-CDA3-72A4-3FA9BE40D0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40670-43D7-400A-ABC5-B69E064DBB37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B1E06-E4F0-A1A2-1EFB-AD58FA1AF7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061963-6110-4C16-C593-C8C56E4881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74045-2E90-4839-9E75-1C1FCF04B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B03A4-75C9-4E3D-9183-2102CA9AEC33}" type="datetimeFigureOut">
              <a:rPr lang="en-GB" smtClean="0"/>
              <a:t>23/06/2025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39206-A81D-4F76-8486-302187992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807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0: this slide will not automatically turned over. Show this BEFORE the </a:t>
            </a:r>
            <a:r>
              <a:rPr lang="en-US" dirty="0" err="1"/>
              <a:t>acutal</a:t>
            </a:r>
            <a:r>
              <a:rPr lang="en-US" dirty="0"/>
              <a:t> presentation starts.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936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4816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BE8E7-9B46-9B56-0FDB-FDDC52A01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C691D4-BA56-4CA8-F32B-1B9396AE0B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66FEFB-563C-463A-2031-7FF3D29514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6388BD-70F1-E64B-F732-9DD7586404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839206-A81D-4F76-8486-302187992F7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5681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341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F04B-2070-B32A-26F9-689ACEB1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7215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51C8F-389D-6D1D-529E-8F7B5D25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AB8FD-3AC0-420A-CD1A-4BB2C4DEB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E0881B-0B39-A9CB-08B8-7FA6C0D98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7CCB1-27F7-D503-AC18-183950FAE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8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E4D49-1A5A-DFCF-8CA7-93B2889E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0198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4708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A22-F0C4-1510-0E4C-953C802C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6368D-1D41-F3F9-3D07-85EFF2C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3765E-1500-5380-7D29-9BED9AFAF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1347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9606-9316-A7A0-65BC-635A494F0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37042-5D0D-C650-5659-376D12BF8F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F090A-47F3-1576-D5A3-105EE3376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897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B042-3840-06BB-E1DF-E9094D81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C1C5E-7112-083E-8A66-4B30A4DD39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blue">
    <p:bg>
      <p:bgPr>
        <a:solidFill>
          <a:srgbClr val="3462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8615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1666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5659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4C786-AD10-7D88-1933-9D7659D2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314" y="1852863"/>
            <a:ext cx="7886486" cy="432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Your bio</a:t>
            </a:r>
            <a:endParaRPr lang="en-GB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BA7B894-6BCA-2B29-BA04-8AAB173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313" y="324853"/>
            <a:ext cx="78864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Speaker’s name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374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F0C1-723F-8331-7203-2AD1CA30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00EBD9-8D5A-98D4-BC92-CE5E1C756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3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D202-8931-7832-6C93-86B82B68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C0C-D418-7F75-653D-7BD01A94C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02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3987-4D9C-734A-F0DD-FA7C5E5B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C8F2A-06F7-926F-11A3-0E18B5E01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7603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D26B-2105-B752-1559-A5E7E3580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2030-5E24-3C76-AF6E-BEABDB29D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EF88D-DEBE-FA6D-7C2B-49DE203B9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025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image" Target="../media/image10.png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8.xml"/><Relationship Id="rId21" Type="http://schemas.openxmlformats.org/officeDocument/2006/relationships/image" Target="../media/image8.svg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1.png"/><Relationship Id="rId17" Type="http://schemas.openxmlformats.org/officeDocument/2006/relationships/image" Target="../media/image4.sv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0.xml"/><Relationship Id="rId15" Type="http://schemas.openxmlformats.org/officeDocument/2006/relationships/image" Target="../media/image12.png"/><Relationship Id="rId10" Type="http://schemas.openxmlformats.org/officeDocument/2006/relationships/slideLayout" Target="../slideLayouts/slideLayout15.xml"/><Relationship Id="rId19" Type="http://schemas.openxmlformats.org/officeDocument/2006/relationships/image" Target="../media/image6.svg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image" Target="../media/image11.svg"/><Relationship Id="rId22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427B60B6-58D4-7B9F-C29A-CE66AF93F596}"/>
              </a:ext>
            </a:extLst>
          </p:cNvPr>
          <p:cNvSpPr txBox="1">
            <a:spLocks/>
          </p:cNvSpPr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5000">
                <a:latin typeface="Stencil" panose="040409050D0802020404" pitchFamily="82" charset="0"/>
              </a:rPr>
              <a:t> </a:t>
            </a:r>
            <a:endParaRPr lang="en-DE" sz="25000">
              <a:latin typeface="Stencil" panose="040409050D08020204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877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E6A8F4F5-7628-E9E8-23A7-09169C6794F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3A9783D-3390-2C6C-10C7-123B0E0D4E9D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227396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>
                <a:solidFill>
                  <a:srgbClr val="346296"/>
                </a:solidFill>
              </a:rPr>
              <a:t>@yourHandle</a:t>
            </a:r>
            <a:endParaRPr lang="en-GB" b="1" dirty="0">
              <a:solidFill>
                <a:srgbClr val="346296"/>
              </a:solidFill>
            </a:endParaRPr>
          </a:p>
        </p:txBody>
      </p:sp>
      <p:pic>
        <p:nvPicPr>
          <p:cNvPr id="2" name="Image 1" descr="Une image contenant capture d’écran, ligne, Graphique, Bleu électrique&#10;&#10;Description générée automatiquement">
            <a:extLst>
              <a:ext uri="{FF2B5EF4-FFF2-40B4-BE49-F238E27FC236}">
                <a16:creationId xmlns:a16="http://schemas.microsoft.com/office/drawing/2014/main" id="{EC42AD5F-B6B5-8DD5-EE15-B684945B572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043" y="6367194"/>
            <a:ext cx="342783" cy="35075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58BDD72-13E1-4604-4FCB-EEE5920FF33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63043" y="7041064"/>
            <a:ext cx="599377" cy="52945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C6441D7-7489-D337-4AC4-6B48BB130C9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61568" y="7017000"/>
            <a:ext cx="528418" cy="56501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0F21527-BE75-4B12-2B2C-320F9FE4A8A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60092" y="7015702"/>
            <a:ext cx="565019" cy="565019"/>
          </a:xfrm>
          <a:prstGeom prst="rect">
            <a:avLst/>
          </a:prstGeom>
        </p:spPr>
      </p:pic>
      <p:pic>
        <p:nvPicPr>
          <p:cNvPr id="8" name="Grafik 7" descr="Ein Bild, das Schmetterling, Nachtfalter und Schmetterlinge, Kreativität enthält.&#10;&#10;KI-generierte Inhalte können fehlerhaft sein.">
            <a:extLst>
              <a:ext uri="{FF2B5EF4-FFF2-40B4-BE49-F238E27FC236}">
                <a16:creationId xmlns:a16="http://schemas.microsoft.com/office/drawing/2014/main" id="{5DC0A073-DDE4-2D81-225C-AA65C350E828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666" y="7036060"/>
            <a:ext cx="597460" cy="524301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0B8DC59-A021-243B-77D7-2B3D0A98464E}"/>
              </a:ext>
            </a:extLst>
          </p:cNvPr>
          <p:cNvSpPr txBox="1"/>
          <p:nvPr userDrawn="1"/>
        </p:nvSpPr>
        <p:spPr>
          <a:xfrm>
            <a:off x="5787896" y="7738421"/>
            <a:ext cx="2949048" cy="369332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346297"/>
                </a:solidFill>
              </a:rPr>
              <a:t>Choose your favorite service!</a:t>
            </a:r>
            <a:endParaRPr lang="en-DE">
              <a:solidFill>
                <a:srgbClr val="34629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53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5400" b="1" kern="1200" dirty="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3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B01AB94-EEA2-3211-2551-34A16625A1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" y="0"/>
            <a:ext cx="12189631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57010D-0C09-8FBA-F719-A4ED7C3F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33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054D6-CB61-3142-2199-DDEA2FD48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6122872C-58E4-4D8E-43AD-82C6D51A6C2A}"/>
              </a:ext>
            </a:extLst>
          </p:cNvPr>
          <p:cNvSpPr txBox="1">
            <a:spLocks/>
          </p:cNvSpPr>
          <p:nvPr userDrawn="1"/>
        </p:nvSpPr>
        <p:spPr>
          <a:xfrm>
            <a:off x="7001787" y="6335963"/>
            <a:ext cx="310604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346296"/>
                </a:solidFill>
              </a:rPr>
              <a:t>@adamdriscoll.bsky.social</a:t>
            </a:r>
          </a:p>
        </p:txBody>
      </p:sp>
      <p:pic>
        <p:nvPicPr>
          <p:cNvPr id="4" name="Graphique 7">
            <a:extLst>
              <a:ext uri="{FF2B5EF4-FFF2-40B4-BE49-F238E27FC236}">
                <a16:creationId xmlns:a16="http://schemas.microsoft.com/office/drawing/2014/main" id="{4AFD84EB-825F-DBF4-B9C0-420AB1263EF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822738" y="196674"/>
            <a:ext cx="1062038" cy="904875"/>
          </a:xfrm>
          <a:prstGeom prst="rect">
            <a:avLst/>
          </a:prstGeom>
        </p:spPr>
      </p:pic>
      <p:pic>
        <p:nvPicPr>
          <p:cNvPr id="5" name="Image 4" descr="Une image contenant Police, Graphique, graphisme, capture d’écran&#10;&#10;Description générée automatiquement">
            <a:extLst>
              <a:ext uri="{FF2B5EF4-FFF2-40B4-BE49-F238E27FC236}">
                <a16:creationId xmlns:a16="http://schemas.microsoft.com/office/drawing/2014/main" id="{41E5109A-80A9-F4DC-8ABE-2BCE65E5055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716" y="1147469"/>
            <a:ext cx="1169451" cy="22712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46DF7CA-8F28-2C27-EBC8-C589FBC9816B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46800" y="6253800"/>
            <a:ext cx="599377" cy="52945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1201337-FFF7-4755-AEAF-7F9345F4D0F1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361568" y="7017000"/>
            <a:ext cx="528418" cy="56501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C2720D7-9A93-09EA-D3E2-FDFCD95BAB19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060092" y="7015702"/>
            <a:ext cx="565019" cy="565019"/>
          </a:xfrm>
          <a:prstGeom prst="rect">
            <a:avLst/>
          </a:prstGeom>
        </p:spPr>
      </p:pic>
      <p:pic>
        <p:nvPicPr>
          <p:cNvPr id="17" name="Grafik 16" descr="Ein Bild, das Schmetterling, Nachtfalter und Schmetterlinge, Kreativität enthält.&#10;&#10;KI-generierte Inhalte können fehlerhaft sein.">
            <a:extLst>
              <a:ext uri="{FF2B5EF4-FFF2-40B4-BE49-F238E27FC236}">
                <a16:creationId xmlns:a16="http://schemas.microsoft.com/office/drawing/2014/main" id="{F1EB9056-7487-39DC-8BDE-294705E52418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666" y="7036060"/>
            <a:ext cx="597460" cy="5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99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3B2B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rgbClr val="34629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mgarten/Sleet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nuget.org/v3/index.json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api.nuget.org/v3/registration-sample/nuget.versioning/4.3.0.json" TargetMode="External"/><Relationship Id="rId5" Type="http://schemas.openxmlformats.org/officeDocument/2006/relationships/hyperlink" Target="https://api.nuget.org/v3-flatcontainer/owin/index.json" TargetMode="External"/><Relationship Id="rId4" Type="http://schemas.openxmlformats.org/officeDocument/2006/relationships/hyperlink" Target="https://api.nuget.org/v3/catalog0/index.json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531CB4D-40EE-4CEA-4C1F-A86C158A8A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3471" y="236951"/>
            <a:ext cx="973328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Creating a Simple PowerShell Repository with Sleet</a:t>
            </a:r>
            <a:br>
              <a:rPr lang="en-US" sz="3200" dirty="0"/>
            </a:br>
            <a:r>
              <a:rPr lang="en-US" sz="2400" dirty="0"/>
              <a:t>Adam Driscoll</a:t>
            </a:r>
            <a:endParaRPr lang="en-US" sz="3200" dirty="0"/>
          </a:p>
        </p:txBody>
      </p:sp>
      <p:pic>
        <p:nvPicPr>
          <p:cNvPr id="2" name="Image 5" descr="Une image contenant texte, Police, capture d’écran, logo&#10;&#10;Le contenu généré par l’IA peut être incorrect.">
            <a:extLst>
              <a:ext uri="{FF2B5EF4-FFF2-40B4-BE49-F238E27FC236}">
                <a16:creationId xmlns:a16="http://schemas.microsoft.com/office/drawing/2014/main" id="{7055FC4D-305C-B66C-BD15-95904A343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085" y="1756676"/>
            <a:ext cx="7643232" cy="402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35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63590-B54D-6E01-B184-158FD722B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F3E99-90B9-6CD5-4A7A-C6F6E4956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Command Line Tool</a:t>
            </a:r>
          </a:p>
          <a:p>
            <a:r>
              <a:rPr lang="en-US" dirty="0"/>
              <a:t>Static Package Repository</a:t>
            </a:r>
          </a:p>
          <a:p>
            <a:r>
              <a:rPr lang="en-US" dirty="0"/>
              <a:t>Azure, AWS and local Support</a:t>
            </a:r>
          </a:p>
          <a:p>
            <a:r>
              <a:rPr lang="en-US" dirty="0"/>
              <a:t>Optional Search Integration</a:t>
            </a:r>
          </a:p>
          <a:p>
            <a:r>
              <a:rPr lang="en-US" dirty="0"/>
              <a:t>V3 NuGet Protocol</a:t>
            </a:r>
          </a:p>
          <a:p>
            <a:r>
              <a:rPr lang="en-US" dirty="0">
                <a:hlinkClick r:id="rId2"/>
              </a:rPr>
              <a:t>https://github.com/emgarten/Sleet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678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7273F-7451-02AF-A867-901F9A302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693AC-6539-A5FF-FB3E-E08E7E98F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IIS Repository</a:t>
            </a:r>
          </a:p>
          <a:p>
            <a:r>
              <a:rPr lang="en-US" dirty="0"/>
              <a:t>Publish Module Versions</a:t>
            </a:r>
          </a:p>
          <a:p>
            <a:r>
              <a:rPr lang="en-US" dirty="0"/>
              <a:t>Azure Repository</a:t>
            </a:r>
          </a:p>
          <a:p>
            <a:r>
              <a:rPr lang="en-US" dirty="0"/>
              <a:t>Dependencies</a:t>
            </a:r>
          </a:p>
          <a:p>
            <a:r>
              <a:rPr lang="en-US" dirty="0"/>
              <a:t>Custom Search API</a:t>
            </a:r>
          </a:p>
        </p:txBody>
      </p:sp>
    </p:spTree>
    <p:extLst>
      <p:ext uri="{BB962C8B-B14F-4D97-AF65-F5344CB8AC3E}">
        <p14:creationId xmlns:p14="http://schemas.microsoft.com/office/powerpoint/2010/main" val="94826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C71C9-FE9F-B6F4-78CB-640368163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to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B9CF1-C401-02D8-98F2-579FDD850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Upvote -&gt; https://github.com/PowerShell/PSResourceGet/pull/1778</a:t>
            </a:r>
          </a:p>
        </p:txBody>
      </p:sp>
    </p:spTree>
    <p:extLst>
      <p:ext uri="{BB962C8B-B14F-4D97-AF65-F5344CB8AC3E}">
        <p14:creationId xmlns:p14="http://schemas.microsoft.com/office/powerpoint/2010/main" val="1335602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D5A40F-60FB-F25B-DB94-5A08A2976E0B}"/>
              </a:ext>
            </a:extLst>
          </p:cNvPr>
          <p:cNvSpPr txBox="1"/>
          <p:nvPr/>
        </p:nvSpPr>
        <p:spPr>
          <a:xfrm>
            <a:off x="645736" y="499620"/>
            <a:ext cx="26917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About 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3DB6F-7697-8FE9-496F-7D8D747592B2}"/>
              </a:ext>
            </a:extLst>
          </p:cNvPr>
          <p:cNvSpPr txBox="1"/>
          <p:nvPr/>
        </p:nvSpPr>
        <p:spPr>
          <a:xfrm>
            <a:off x="824845" y="1616697"/>
            <a:ext cx="656590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Owner of Ironman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Inventor of PowerShell Universal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Former PowerShell MVP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Blogger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Author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YouTuber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Open-Source Contributor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Hobby Collector</a:t>
            </a:r>
          </a:p>
        </p:txBody>
      </p:sp>
    </p:spTree>
    <p:extLst>
      <p:ext uri="{BB962C8B-B14F-4D97-AF65-F5344CB8AC3E}">
        <p14:creationId xmlns:p14="http://schemas.microsoft.com/office/powerpoint/2010/main" val="4216500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A92E9A-E89A-9E23-DC5D-F132B8FD5CAA}"/>
              </a:ext>
            </a:extLst>
          </p:cNvPr>
          <p:cNvSpPr txBox="1"/>
          <p:nvPr/>
        </p:nvSpPr>
        <p:spPr>
          <a:xfrm>
            <a:off x="617456" y="268664"/>
            <a:ext cx="3862596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/>
              <a:t>Kattegattleden</a:t>
            </a:r>
            <a:endParaRPr lang="en-US" sz="4800" dirty="0"/>
          </a:p>
          <a:p>
            <a:r>
              <a:rPr lang="en-US" sz="2000" dirty="0"/>
              <a:t>390 km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7C1CD5-9779-FAD8-E211-CA044ECD2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264" y="501324"/>
            <a:ext cx="4445564" cy="5625953"/>
          </a:xfrm>
          <a:prstGeom prst="rect">
            <a:avLst/>
          </a:prstGeom>
        </p:spPr>
      </p:pic>
      <p:pic>
        <p:nvPicPr>
          <p:cNvPr id="7" name="Picture 6" descr="A person riding a bike on a path near water&#10;&#10;AI-generated content may be incorrect.">
            <a:extLst>
              <a:ext uri="{FF2B5EF4-FFF2-40B4-BE49-F238E27FC236}">
                <a16:creationId xmlns:a16="http://schemas.microsoft.com/office/drawing/2014/main" id="{CD0507C6-9C41-5F6A-3D11-9A425DB6F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49" y="4085196"/>
            <a:ext cx="2722775" cy="2042081"/>
          </a:xfrm>
          <a:prstGeom prst="rect">
            <a:avLst/>
          </a:prstGeom>
        </p:spPr>
      </p:pic>
      <p:pic>
        <p:nvPicPr>
          <p:cNvPr id="9" name="Picture 8" descr="A pole with flowers on it&#10;&#10;AI-generated content may be incorrect.">
            <a:extLst>
              <a:ext uri="{FF2B5EF4-FFF2-40B4-BE49-F238E27FC236}">
                <a16:creationId xmlns:a16="http://schemas.microsoft.com/office/drawing/2014/main" id="{AC9A0761-6A5E-ECA4-032E-D15A5EA787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265" y="3388790"/>
            <a:ext cx="2053865" cy="2738487"/>
          </a:xfrm>
          <a:prstGeom prst="rect">
            <a:avLst/>
          </a:prstGeom>
        </p:spPr>
      </p:pic>
      <p:pic>
        <p:nvPicPr>
          <p:cNvPr id="11" name="Picture 10" descr="A person standing next to a bicycle&#10;&#10;AI-generated content may be incorrect.">
            <a:extLst>
              <a:ext uri="{FF2B5EF4-FFF2-40B4-BE49-F238E27FC236}">
                <a16:creationId xmlns:a16="http://schemas.microsoft.com/office/drawing/2014/main" id="{668FCE60-27FA-C29A-1998-0C3034EEF5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954" y="1634227"/>
            <a:ext cx="2101176" cy="1575882"/>
          </a:xfrm>
          <a:prstGeom prst="rect">
            <a:avLst/>
          </a:prstGeom>
        </p:spPr>
      </p:pic>
      <p:pic>
        <p:nvPicPr>
          <p:cNvPr id="13" name="Picture 12" descr="A windmill on a hill with cows grazing&#10;&#10;AI-generated content may be incorrect.">
            <a:extLst>
              <a:ext uri="{FF2B5EF4-FFF2-40B4-BE49-F238E27FC236}">
                <a16:creationId xmlns:a16="http://schemas.microsoft.com/office/drawing/2014/main" id="{A42109D3-1E89-66F6-AAD3-DB1B6154D2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46" y="1668399"/>
            <a:ext cx="2805512" cy="210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28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EA41E-A0DD-2B1F-C2A8-DE6AD8EE4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78AE8C-C728-FD89-03AB-A1670058F51E}"/>
              </a:ext>
            </a:extLst>
          </p:cNvPr>
          <p:cNvSpPr txBox="1"/>
          <p:nvPr/>
        </p:nvSpPr>
        <p:spPr>
          <a:xfrm>
            <a:off x="617456" y="268664"/>
            <a:ext cx="2074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/>
              <a:t>Agenda</a:t>
            </a:r>
            <a:endParaRPr lang="en-US" sz="4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377553-6F42-87FC-07DE-9633A39B1124}"/>
              </a:ext>
            </a:extLst>
          </p:cNvPr>
          <p:cNvSpPr txBox="1"/>
          <p:nvPr/>
        </p:nvSpPr>
        <p:spPr>
          <a:xfrm>
            <a:off x="617456" y="1989056"/>
            <a:ext cx="525150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/>
              <a:t>Overview of NuGet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/>
              <a:t>Overview of Sleet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/>
              <a:t>Demos</a:t>
            </a:r>
            <a:endParaRPr lang="en-US" sz="4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881E94-2857-6958-AF95-A001AA3FB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634" y="1803677"/>
            <a:ext cx="2899647" cy="392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011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E553C-5099-1E36-E814-A1C365ECA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NuGet Bits and Pieces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33877B-07EB-CCB8-88F2-471689CAC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1" y="2328029"/>
            <a:ext cx="4525652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PowerShell Gallery (NuGet Feed)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5ABC53-0A8A-B2B5-488C-A1E15B1AD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397" y="4655275"/>
            <a:ext cx="5044523" cy="1034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2C0504-9B08-73A7-EB2E-2CA158310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126" y="1816198"/>
            <a:ext cx="3731067" cy="165671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F161D8-4E8A-078E-3E75-2F26D4BFEF9B}"/>
              </a:ext>
            </a:extLst>
          </p:cNvPr>
          <p:cNvCxnSpPr/>
          <p:nvPr/>
        </p:nvCxnSpPr>
        <p:spPr>
          <a:xfrm>
            <a:off x="7593291" y="3610466"/>
            <a:ext cx="0" cy="919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Box with solid fill">
            <a:extLst>
              <a:ext uri="{FF2B5EF4-FFF2-40B4-BE49-F238E27FC236}">
                <a16:creationId xmlns:a16="http://schemas.microsoft.com/office/drawing/2014/main" id="{23F6B09D-8245-6194-C661-6339E92355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40573" y="3639149"/>
            <a:ext cx="705436" cy="7054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32431D-6691-DC90-7B3F-63E2C50BF5AF}"/>
              </a:ext>
            </a:extLst>
          </p:cNvPr>
          <p:cNvSpPr txBox="1"/>
          <p:nvPr/>
        </p:nvSpPr>
        <p:spPr>
          <a:xfrm>
            <a:off x="260816" y="4950897"/>
            <a:ext cx="3932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PSResourceGet</a:t>
            </a:r>
            <a:r>
              <a:rPr lang="en-US" sz="2400" dirty="0"/>
              <a:t> (NuGet Client)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3B15B6-54AB-4A17-F528-42A20B7D6AD7}"/>
              </a:ext>
            </a:extLst>
          </p:cNvPr>
          <p:cNvSpPr txBox="1"/>
          <p:nvPr/>
        </p:nvSpPr>
        <p:spPr>
          <a:xfrm>
            <a:off x="512584" y="3728283"/>
            <a:ext cx="60967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Modules (</a:t>
            </a:r>
            <a:r>
              <a:rPr lang="en-US" sz="2400" dirty="0" err="1"/>
              <a:t>NuPkg</a:t>
            </a:r>
            <a:r>
              <a:rPr lang="en-US" sz="2400" dirty="0"/>
              <a:t> Packages)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AEE71C5-AFB5-EABC-DCC9-0D3888D1D0ED}"/>
              </a:ext>
            </a:extLst>
          </p:cNvPr>
          <p:cNvCxnSpPr/>
          <p:nvPr/>
        </p:nvCxnSpPr>
        <p:spPr>
          <a:xfrm>
            <a:off x="4760536" y="2526384"/>
            <a:ext cx="9238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6592E6-559E-2BBA-37F4-FBFF339554DE}"/>
              </a:ext>
            </a:extLst>
          </p:cNvPr>
          <p:cNvCxnSpPr/>
          <p:nvPr/>
        </p:nvCxnSpPr>
        <p:spPr>
          <a:xfrm>
            <a:off x="4193239" y="3996965"/>
            <a:ext cx="27118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FD26B4-81CA-C1D9-F2FE-34A557C81F6A}"/>
              </a:ext>
            </a:extLst>
          </p:cNvPr>
          <p:cNvCxnSpPr/>
          <p:nvPr/>
        </p:nvCxnSpPr>
        <p:spPr>
          <a:xfrm>
            <a:off x="4430598" y="5203596"/>
            <a:ext cx="631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253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85A7E-A55C-D4D5-1DFB-8B1AC2B40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 dirty="0"/>
              <a:t>NuGet Protocol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9BDAA2B-6B25-5E8F-0656-7D38E5A9B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188" y="1765459"/>
            <a:ext cx="6172200" cy="3317557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9BEC0-0DB2-7BF6-027B-2A6035B2A2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https://api.nuget.org/v3/index.json</a:t>
            </a:r>
            <a:endParaRPr lang="en-US" dirty="0"/>
          </a:p>
          <a:p>
            <a:r>
              <a:rPr lang="en-US" dirty="0">
                <a:hlinkClick r:id="rId4"/>
              </a:rPr>
              <a:t>https://api.nuget.org/v3/catalog0/index.json</a:t>
            </a:r>
            <a:endParaRPr lang="en-US" dirty="0"/>
          </a:p>
          <a:p>
            <a:r>
              <a:rPr lang="en-US" dirty="0">
                <a:hlinkClick r:id="rId5"/>
              </a:rPr>
              <a:t>https://api.nuget.org/v3-flatcontainer/owin/index.json</a:t>
            </a:r>
            <a:endParaRPr lang="en-US" dirty="0"/>
          </a:p>
          <a:p>
            <a:r>
              <a:rPr lang="en-US" dirty="0">
                <a:hlinkClick r:id="rId6"/>
              </a:rPr>
              <a:t>https://api.nuget.org/v3/registration-sample/nuget.versioning/4.3.0.json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34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03B0D-BA6F-9B53-BB40-9614FC85B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38776-3335-9C0B-82A1-43CA31BF3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NuGet Feeds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E3B576-C989-4535-AB4A-1DFC649D3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2400" dirty="0"/>
              <a:t>NuGet.org (v3 protocol)</a:t>
            </a:r>
          </a:p>
          <a:p>
            <a:pPr>
              <a:buFontTx/>
              <a:buChar char="-"/>
            </a:pPr>
            <a:r>
              <a:rPr lang="en-US" sz="2400" dirty="0"/>
              <a:t>PowerShellGallery.org (v2 protocol)</a:t>
            </a:r>
          </a:p>
          <a:p>
            <a:pPr>
              <a:buFontTx/>
              <a:buChar char="-"/>
            </a:pPr>
            <a:r>
              <a:rPr lang="en-US" sz="2400" dirty="0"/>
              <a:t>Artifactory</a:t>
            </a:r>
          </a:p>
          <a:p>
            <a:pPr>
              <a:buFontTx/>
              <a:buChar char="-"/>
            </a:pPr>
            <a:r>
              <a:rPr lang="en-US" sz="2400" dirty="0" err="1"/>
              <a:t>Sonatype</a:t>
            </a:r>
            <a:r>
              <a:rPr lang="en-US" sz="2400" dirty="0"/>
              <a:t> Nexus</a:t>
            </a:r>
          </a:p>
          <a:p>
            <a:pPr>
              <a:buFontTx/>
              <a:buChar char="-"/>
            </a:pPr>
            <a:r>
              <a:rPr lang="en-US" sz="2400" dirty="0" err="1"/>
              <a:t>ProGet</a:t>
            </a:r>
            <a:endParaRPr lang="en-US" sz="2400" dirty="0"/>
          </a:p>
          <a:p>
            <a:pPr>
              <a:buFontTx/>
              <a:buChar char="-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67193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5070-8219-0F8F-F9D1-C59B61791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NuGet Clients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E10C4-659D-2D54-995D-671BEA731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Dotnet</a:t>
            </a:r>
          </a:p>
          <a:p>
            <a:r>
              <a:rPr lang="en-US" dirty="0"/>
              <a:t>NuGet.exe</a:t>
            </a:r>
          </a:p>
          <a:p>
            <a:r>
              <a:rPr lang="en-US" dirty="0" err="1"/>
              <a:t>PowerShellGet</a:t>
            </a:r>
            <a:r>
              <a:rPr lang="en-US" dirty="0"/>
              <a:t> (Install-Module)</a:t>
            </a:r>
          </a:p>
          <a:p>
            <a:r>
              <a:rPr lang="en-US" dirty="0" err="1"/>
              <a:t>PSResourceGet</a:t>
            </a:r>
            <a:r>
              <a:rPr lang="en-US" dirty="0"/>
              <a:t> (Install-</a:t>
            </a:r>
            <a:r>
              <a:rPr lang="en-US" dirty="0" err="1"/>
              <a:t>PSResource</a:t>
            </a:r>
            <a:r>
              <a:rPr lang="en-US" dirty="0"/>
              <a:t>)</a:t>
            </a:r>
          </a:p>
          <a:p>
            <a:r>
              <a:rPr lang="en-US" dirty="0" err="1"/>
              <a:t>ModuleFast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235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4E1B5-7316-4EBF-5E0F-69CFF7A66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3291B-D0D8-1A15-AA5A-66ABAA326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self host?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8BD59-A645-8AFC-BD89-CBA11CF25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Internal modules</a:t>
            </a:r>
          </a:p>
          <a:p>
            <a:r>
              <a:rPr lang="en-US" dirty="0"/>
              <a:t>Vetted modules</a:t>
            </a:r>
          </a:p>
          <a:p>
            <a:r>
              <a:rPr lang="en-US" dirty="0"/>
              <a:t>Supply chain issues</a:t>
            </a:r>
          </a:p>
          <a:p>
            <a:r>
              <a:rPr lang="en-US" dirty="0"/>
              <a:t>Redundancy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046332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peaker's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">
  <a:themeElements>
    <a:clrScheme name="PSConfE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6198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563C1"/>
      </a:folHlink>
    </a:clrScheme>
    <a:fontScheme name="PSConfEU202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7f18391-c91f-4725-9130-63caf76c1806" xsi:nil="true"/>
    <lcf76f155ced4ddcb4097134ff3c332f xmlns="58c243a5-121d-4837-b81c-114e1b569ece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10B4CA76F661498C662C4D69800553" ma:contentTypeVersion="13" ma:contentTypeDescription="Create a new document." ma:contentTypeScope="" ma:versionID="8e04fcd09f7a7dfd06ff4a6ceabf43dc">
  <xsd:schema xmlns:xsd="http://www.w3.org/2001/XMLSchema" xmlns:xs="http://www.w3.org/2001/XMLSchema" xmlns:p="http://schemas.microsoft.com/office/2006/metadata/properties" xmlns:ns2="58c243a5-121d-4837-b81c-114e1b569ece" xmlns:ns3="77f18391-c91f-4725-9130-63caf76c1806" targetNamespace="http://schemas.microsoft.com/office/2006/metadata/properties" ma:root="true" ma:fieldsID="665b7cb087352da028993c4fb985284c" ns2:_="" ns3:_="">
    <xsd:import namespace="58c243a5-121d-4837-b81c-114e1b569ece"/>
    <xsd:import namespace="77f18391-c91f-4725-9130-63caf76c180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c243a5-121d-4837-b81c-114e1b569e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d613703-4b30-4a23-b3bf-9e58a81c4a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f18391-c91f-4725-9130-63caf76c1806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7308bfb8-9000-4349-8794-c2de05f0bbcb}" ma:internalName="TaxCatchAll" ma:showField="CatchAllData" ma:web="77f18391-c91f-4725-9130-63caf76c180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EED788A-A85F-484E-AFAD-D4C62CB9A508}">
  <ds:schemaRefs>
    <ds:schemaRef ds:uri="http://schemas.microsoft.com/office/2006/metadata/properties"/>
    <ds:schemaRef ds:uri="http://schemas.microsoft.com/office/infopath/2007/PartnerControls"/>
    <ds:schemaRef ds:uri="77f18391-c91f-4725-9130-63caf76c1806"/>
    <ds:schemaRef ds:uri="58c243a5-121d-4837-b81c-114e1b569ece"/>
  </ds:schemaRefs>
</ds:datastoreItem>
</file>

<file path=customXml/itemProps2.xml><?xml version="1.0" encoding="utf-8"?>
<ds:datastoreItem xmlns:ds="http://schemas.openxmlformats.org/officeDocument/2006/customXml" ds:itemID="{5D12E1AD-DD04-4442-8D3C-EEE7698724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c243a5-121d-4837-b81c-114e1b569ece"/>
    <ds:schemaRef ds:uri="77f18391-c91f-4725-9130-63caf76c180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61D3D3A-152A-4A1F-8120-74C2AADD499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252</Words>
  <Application>Microsoft Office PowerPoint</Application>
  <PresentationFormat>Widescreen</PresentationFormat>
  <Paragraphs>62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Stencil</vt:lpstr>
      <vt:lpstr>Wingdings</vt:lpstr>
      <vt:lpstr>Blank</vt:lpstr>
      <vt:lpstr>Speaker's slide</vt:lpstr>
      <vt:lpstr>Content</vt:lpstr>
      <vt:lpstr>Creating a Simple PowerShell Repository with Sleet Adam Driscoll</vt:lpstr>
      <vt:lpstr>PowerPoint Presentation</vt:lpstr>
      <vt:lpstr>PowerPoint Presentation</vt:lpstr>
      <vt:lpstr>PowerPoint Presentation</vt:lpstr>
      <vt:lpstr>NuGet Bits and Pieces</vt:lpstr>
      <vt:lpstr>NuGet Protocol</vt:lpstr>
      <vt:lpstr>NuGet Feeds</vt:lpstr>
      <vt:lpstr>NuGet Clients</vt:lpstr>
      <vt:lpstr>Why self host?</vt:lpstr>
      <vt:lpstr>Sleet</vt:lpstr>
      <vt:lpstr>Demo</vt:lpstr>
      <vt:lpstr>Call to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Adam Driscoll</dc:creator>
  <cp:lastModifiedBy>Adam Driscoll</cp:lastModifiedBy>
  <cp:revision>49</cp:revision>
  <dcterms:created xsi:type="dcterms:W3CDTF">2025-03-13T09:56:13Z</dcterms:created>
  <dcterms:modified xsi:type="dcterms:W3CDTF">2025-06-23T12:58:48Z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0x0101006910B4CA76F661498C662C4D69800553</vt:lpwstr>
  </property>
  <property fmtid="{D5CDD505-2E9C-101B-9397-08002B2CF9AE}" pid="3" name="MediaServiceImageTags">
    <vt:lpwstr/>
  </property>
</Properties>
</file>